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5" r:id="rId4"/>
    <p:sldId id="262" r:id="rId5"/>
    <p:sldId id="263" r:id="rId6"/>
    <p:sldId id="266" r:id="rId7"/>
    <p:sldId id="268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CECECE"/>
    <a:srgbClr val="424242"/>
    <a:srgbClr val="D6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4"/>
    <p:restoredTop sz="94648"/>
  </p:normalViewPr>
  <p:slideViewPr>
    <p:cSldViewPr snapToGrid="0">
      <p:cViewPr>
        <p:scale>
          <a:sx n="102" d="100"/>
          <a:sy n="102" d="100"/>
        </p:scale>
        <p:origin x="14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AE87-B6C8-43FA-AF41-FB017B675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599BC-8AC2-AD59-3823-D765D0FCC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B1FD3-F1F1-1ADA-A198-C02742135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868C5-593F-5433-9359-76419C1D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D99E2-F51B-16B3-6448-D88E2B90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D16E0-12ED-CC9E-5CA1-250DE46A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52884-DE39-DC7F-6BEB-26A00A665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9281-3C0D-1706-C60E-B1D7CB30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37-EBA6-3EC4-0BEF-7332DB19B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05EB-22D1-D461-29D0-5917AF40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72DED0-399F-C4DE-77CC-7B79C1BE3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46318-46C7-F50D-DBD0-9E79E275D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CE3D4-9FA2-A9F1-5E18-C1D4C092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E559-507E-E240-0C4C-D848B765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C3F2-799E-3CEC-BB5F-8771FC2A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1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27ED-D478-2617-6273-59A86847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08AD7-7AB4-D808-2CE7-5B46FCB46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2A2EE-0129-E2DE-D2DC-B7C631B1D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B26E1-875C-284D-C70A-B5C1F2E2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6BD6-2C7B-743A-DBEB-593A5D5F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57E68-6405-A6A9-A2CF-E761C401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EBE0-9149-6340-7283-F5B17E2C6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C966B-ED5B-448F-3927-CD969338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3BFC0-4E7A-6C25-9D2A-D0332565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C2638-5292-7561-BB80-EAE89060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68E2-3E16-84E3-4A12-56F4CDF4C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F819E-1912-E2D8-24F4-B049B5C44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A58D4-B12D-BEDD-642E-19BE71E5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D4A93-9498-CB58-D1E3-9392A359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C9AF9-5E3D-0F6D-E462-E6E622CD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D3659-705B-5042-4E13-1C374BA8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C467-B6DA-0F0D-B3FD-ABDA57024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6B988-AC56-B302-BCF5-1D12AF11A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2D338-9EDE-5C5C-2594-C6A0ACDE9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52254-EC02-3547-A48E-4AC976FA9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3D137-DFA4-FA81-77AC-1DD4D5B76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263F7-A07A-AFDF-4A45-987DDB47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F5C693-0874-082C-24FE-F4D8B3D4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270B0-ABEB-25A6-71A3-A01B69126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99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8CC8-71E4-23ED-C0F8-399B59BF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E8F48-DA98-A36E-5DBE-21FFA808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8A372-2236-ECE7-3DB1-F8A06401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41210-5D7A-2C08-00BB-B673B1D4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C52429-520C-5C47-81E6-06158221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DC68F-1C39-2D67-F7E6-6EC86B17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14194-EFD8-D83A-3167-72228C94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1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D436-17DD-01B5-2D13-337DE51FE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DA1D-E0BB-4496-9712-3A58CD6D3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17058-B9C7-E623-6651-6BB671F8D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F12D6A-C958-F92B-51D4-3FDCF77B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041DF-2A85-1F8B-8B1D-868F7FAD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5105A-82AE-6A1A-FE54-9FACF79B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22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CF1D4-2574-416B-84EF-307AD9DE6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9B457-68CB-319B-8A93-3870601A8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27C41-1BF6-FB5B-29FA-C3AF6240B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91116-046E-E4FA-8A91-20E4B4DF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8D06C-868A-8A3A-B4BF-C1417B87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08542-4360-523A-36DE-1A40FF9D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B8CF5-8E86-3382-B2AF-EC1FB14DE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A3E40-F216-63A0-7093-D8F5792BB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C60F-34C2-6346-ED82-DC42610A3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C6623-DAE6-F74E-8DCB-4055000851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4DDBF-7891-0AF3-A7BD-E2CC6024B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8D87D-1DAF-6ACD-1297-9183BF05E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380B9-B0F6-F647-821E-8658F3BF73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5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99FB-8BAE-C23D-D5A3-EBB545BEB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Networks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642DE-119B-22BD-2020-FF5F9F557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812"/>
            <a:ext cx="9144000" cy="1260987"/>
          </a:xfrm>
        </p:spPr>
        <p:txBody>
          <a:bodyPr/>
          <a:lstStyle/>
          <a:p>
            <a:r>
              <a:rPr lang="en-US" dirty="0"/>
              <a:t>Modeling practical lab 2</a:t>
            </a:r>
          </a:p>
        </p:txBody>
      </p:sp>
    </p:spTree>
    <p:extLst>
      <p:ext uri="{BB962C8B-B14F-4D97-AF65-F5344CB8AC3E}">
        <p14:creationId xmlns:p14="http://schemas.microsoft.com/office/powerpoint/2010/main" val="6578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986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5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301649"/>
            <a:ext cx="10515600" cy="1325563"/>
          </a:xfrm>
        </p:spPr>
        <p:txBody>
          <a:bodyPr/>
          <a:lstStyle/>
          <a:p>
            <a:r>
              <a:rPr lang="en-US" dirty="0"/>
              <a:t>The networks we may be used to seeing… (graphical)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659777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0068E3-E721-3918-FF7E-FA01553B5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73" y="1052918"/>
            <a:ext cx="5637205" cy="26217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53928D-C270-22D3-82DD-E0FE5E65C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3749881"/>
            <a:ext cx="4192223" cy="310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678" y="64745"/>
            <a:ext cx="10515600" cy="1325563"/>
          </a:xfrm>
        </p:spPr>
        <p:txBody>
          <a:bodyPr/>
          <a:lstStyle/>
          <a:p>
            <a:r>
              <a:rPr lang="en-US" dirty="0"/>
              <a:t>Understanding graphical networks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78" y="1512633"/>
            <a:ext cx="5066487" cy="489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30E66CAF-312F-0856-4B0A-B2F801DF48EF}"/>
              </a:ext>
            </a:extLst>
          </p:cNvPr>
          <p:cNvSpPr/>
          <p:nvPr/>
        </p:nvSpPr>
        <p:spPr>
          <a:xfrm rot="158940">
            <a:off x="3494910" y="3367237"/>
            <a:ext cx="440596" cy="237964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C8E06-6955-3538-340D-836E107EE047}"/>
              </a:ext>
            </a:extLst>
          </p:cNvPr>
          <p:cNvSpPr txBox="1"/>
          <p:nvPr/>
        </p:nvSpPr>
        <p:spPr>
          <a:xfrm>
            <a:off x="6096000" y="3358326"/>
            <a:ext cx="54579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flows </a:t>
            </a:r>
            <a:r>
              <a:rPr lang="en-US" b="1" u="sng" dirty="0"/>
              <a:t>from</a:t>
            </a:r>
            <a:r>
              <a:rPr lang="en-US" dirty="0"/>
              <a:t> the beginning of the arrow (starting at the resource) </a:t>
            </a:r>
            <a:r>
              <a:rPr lang="en-US" b="1" u="sng" dirty="0"/>
              <a:t>to</a:t>
            </a:r>
            <a:r>
              <a:rPr lang="en-US" dirty="0"/>
              <a:t> the end of the arrow’s point (ending at the consumer)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E0431-968B-73B7-B047-BFEDA1C9708C}"/>
              </a:ext>
            </a:extLst>
          </p:cNvPr>
          <p:cNvSpPr txBox="1"/>
          <p:nvPr/>
        </p:nvSpPr>
        <p:spPr>
          <a:xfrm>
            <a:off x="3418761" y="6146924"/>
            <a:ext cx="1143000" cy="646331"/>
          </a:xfrm>
          <a:prstGeom prst="rect">
            <a:avLst/>
          </a:prstGeom>
          <a:solidFill>
            <a:srgbClr val="424242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resource/prey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5E93D-303E-EE2E-D18E-412C959444EA}"/>
              </a:ext>
            </a:extLst>
          </p:cNvPr>
          <p:cNvSpPr txBox="1"/>
          <p:nvPr/>
        </p:nvSpPr>
        <p:spPr>
          <a:xfrm>
            <a:off x="2297155" y="2515030"/>
            <a:ext cx="1143000" cy="646331"/>
          </a:xfrm>
          <a:prstGeom prst="rect">
            <a:avLst/>
          </a:prstGeom>
          <a:solidFill>
            <a:srgbClr val="D6D6D6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consumer/predator</a:t>
            </a:r>
          </a:p>
        </p:txBody>
      </p:sp>
    </p:spTree>
    <p:extLst>
      <p:ext uri="{BB962C8B-B14F-4D97-AF65-F5344CB8AC3E}">
        <p14:creationId xmlns:p14="http://schemas.microsoft.com/office/powerpoint/2010/main" val="1954566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Conversion between Graphical and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/>
              <a:t>Matrix forms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94" y="1569956"/>
            <a:ext cx="5243781" cy="3818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33CF4C-228B-CF76-389C-255C1457E4F1}"/>
              </a:ext>
            </a:extLst>
          </p:cNvPr>
          <p:cNvSpPr txBox="1"/>
          <p:nvPr/>
        </p:nvSpPr>
        <p:spPr>
          <a:xfrm>
            <a:off x="7925404" y="5840559"/>
            <a:ext cx="2761559" cy="345672"/>
          </a:xfrm>
          <a:prstGeom prst="rect">
            <a:avLst/>
          </a:prstGeom>
          <a:solidFill>
            <a:srgbClr val="CECECE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Matrix form is used in the code</a:t>
            </a:r>
          </a:p>
        </p:txBody>
      </p:sp>
    </p:spTree>
    <p:extLst>
      <p:ext uri="{BB962C8B-B14F-4D97-AF65-F5344CB8AC3E}">
        <p14:creationId xmlns:p14="http://schemas.microsoft.com/office/powerpoint/2010/main" val="103333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144185"/>
            <a:ext cx="10515600" cy="1325563"/>
          </a:xfrm>
        </p:spPr>
        <p:txBody>
          <a:bodyPr/>
          <a:lstStyle/>
          <a:p>
            <a:r>
              <a:rPr lang="en-US" dirty="0"/>
              <a:t>Each species, x, has a row </a:t>
            </a:r>
            <a:r>
              <a:rPr lang="en-US" b="1" u="sng" dirty="0"/>
              <a:t>and</a:t>
            </a:r>
            <a:r>
              <a:rPr lang="en-US" dirty="0"/>
              <a:t> column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FC627E-4417-D285-AB49-73AA4CCF10CE}"/>
              </a:ext>
            </a:extLst>
          </p:cNvPr>
          <p:cNvSpPr/>
          <p:nvPr/>
        </p:nvSpPr>
        <p:spPr>
          <a:xfrm>
            <a:off x="9855200" y="1569956"/>
            <a:ext cx="280318" cy="37696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sz="4400" dirty="0"/>
              <a:t>Row = resources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46663F3-6FD2-07A7-8E31-435789114197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>
            <a:off x="6684293" y="3701845"/>
            <a:ext cx="5243781" cy="234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722750"/>
            <a:ext cx="2672642" cy="584775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ROWS, RESOURCES BOTH START WITH THE LETTER R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D5614F3-8008-B5B3-C4AF-3193BF75BD37}"/>
              </a:ext>
            </a:extLst>
          </p:cNvPr>
          <p:cNvSpPr/>
          <p:nvPr/>
        </p:nvSpPr>
        <p:spPr>
          <a:xfrm>
            <a:off x="3351746" y="3149414"/>
            <a:ext cx="275465" cy="20829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1F8790-5F45-D119-9087-CF14AE3D1381}"/>
              </a:ext>
            </a:extLst>
          </p:cNvPr>
          <p:cNvCxnSpPr/>
          <p:nvPr/>
        </p:nvCxnSpPr>
        <p:spPr>
          <a:xfrm flipH="1" flipV="1">
            <a:off x="3489478" y="3149414"/>
            <a:ext cx="219493" cy="919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>
            <a:off x="9268097" y="37116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D9A1DF-7F57-05AA-3D9C-B5EBF42C2C55}"/>
              </a:ext>
            </a:extLst>
          </p:cNvPr>
          <p:cNvSpPr/>
          <p:nvPr/>
        </p:nvSpPr>
        <p:spPr>
          <a:xfrm>
            <a:off x="9273525" y="1609010"/>
            <a:ext cx="2344783" cy="234360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4C7A626-305F-21B1-E4C7-30A3966CA2DF}"/>
              </a:ext>
            </a:extLst>
          </p:cNvPr>
          <p:cNvSpPr/>
          <p:nvPr/>
        </p:nvSpPr>
        <p:spPr>
          <a:xfrm rot="2242369">
            <a:off x="2952945" y="3062836"/>
            <a:ext cx="183986" cy="1035563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3E2F85B9-2AA9-F57C-6CE6-4AD4E284BF33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2EC2507-9178-6655-80D6-530F07F11D26}"/>
              </a:ext>
            </a:extLst>
          </p:cNvPr>
          <p:cNvSpPr/>
          <p:nvPr/>
        </p:nvSpPr>
        <p:spPr>
          <a:xfrm rot="19770745" flipH="1">
            <a:off x="3750895" y="3058190"/>
            <a:ext cx="448078" cy="2213567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C02C216-D627-C990-D224-2C4C5F7F2D44}"/>
              </a:ext>
            </a:extLst>
          </p:cNvPr>
          <p:cNvSpPr/>
          <p:nvPr/>
        </p:nvSpPr>
        <p:spPr>
          <a:xfrm rot="3118408">
            <a:off x="2573042" y="2858631"/>
            <a:ext cx="225701" cy="1496786"/>
          </a:xfrm>
          <a:custGeom>
            <a:avLst/>
            <a:gdLst>
              <a:gd name="connsiteX0" fmla="*/ 376114 w 376114"/>
              <a:gd name="connsiteY0" fmla="*/ 2302525 h 2302525"/>
              <a:gd name="connsiteX1" fmla="*/ 78659 w 376114"/>
              <a:gd name="connsiteY1" fmla="*/ 1355074 h 2302525"/>
              <a:gd name="connsiteX2" fmla="*/ 1541 w 376114"/>
              <a:gd name="connsiteY2" fmla="*/ 517793 h 2302525"/>
              <a:gd name="connsiteX3" fmla="*/ 34591 w 376114"/>
              <a:gd name="connsiteY3" fmla="*/ 0 h 230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114" h="2302525">
                <a:moveTo>
                  <a:pt x="376114" y="2302525"/>
                </a:moveTo>
                <a:cubicBezTo>
                  <a:pt x="258601" y="1977527"/>
                  <a:pt x="141088" y="1652529"/>
                  <a:pt x="78659" y="1355074"/>
                </a:cubicBezTo>
                <a:cubicBezTo>
                  <a:pt x="16230" y="1057619"/>
                  <a:pt x="8886" y="743639"/>
                  <a:pt x="1541" y="517793"/>
                </a:cubicBezTo>
                <a:cubicBezTo>
                  <a:pt x="-5804" y="291947"/>
                  <a:pt x="14393" y="145973"/>
                  <a:pt x="34591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1AE71C-31CF-6D0D-BC84-7078182E909D}"/>
              </a:ext>
            </a:extLst>
          </p:cNvPr>
          <p:cNvCxnSpPr>
            <a:cxnSpLocks/>
          </p:cNvCxnSpPr>
          <p:nvPr/>
        </p:nvCxnSpPr>
        <p:spPr>
          <a:xfrm flipH="1" flipV="1">
            <a:off x="3634017" y="3057098"/>
            <a:ext cx="686370" cy="4163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29">
            <a:extLst>
              <a:ext uri="{FF2B5EF4-FFF2-40B4-BE49-F238E27FC236}">
                <a16:creationId xmlns:a16="http://schemas.microsoft.com/office/drawing/2014/main" id="{9502F33A-37F0-F474-51F4-B397971F1A9B}"/>
              </a:ext>
            </a:extLst>
          </p:cNvPr>
          <p:cNvSpPr/>
          <p:nvPr/>
        </p:nvSpPr>
        <p:spPr>
          <a:xfrm>
            <a:off x="3326460" y="2052975"/>
            <a:ext cx="366536" cy="607633"/>
          </a:xfrm>
          <a:custGeom>
            <a:avLst/>
            <a:gdLst>
              <a:gd name="connsiteX0" fmla="*/ 366536 w 366536"/>
              <a:gd name="connsiteY0" fmla="*/ 0 h 607633"/>
              <a:gd name="connsiteX1" fmla="*/ 248549 w 366536"/>
              <a:gd name="connsiteY1" fmla="*/ 64893 h 607633"/>
              <a:gd name="connsiteX2" fmla="*/ 136461 w 366536"/>
              <a:gd name="connsiteY2" fmla="*/ 153383 h 607633"/>
              <a:gd name="connsiteX3" fmla="*/ 59770 w 366536"/>
              <a:gd name="connsiteY3" fmla="*/ 230075 h 607633"/>
              <a:gd name="connsiteX4" fmla="*/ 6675 w 366536"/>
              <a:gd name="connsiteY4" fmla="*/ 371659 h 607633"/>
              <a:gd name="connsiteX5" fmla="*/ 776 w 366536"/>
              <a:gd name="connsiteY5" fmla="*/ 507344 h 607633"/>
              <a:gd name="connsiteX6" fmla="*/ 6675 w 366536"/>
              <a:gd name="connsiteY6" fmla="*/ 607633 h 607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536" h="607633">
                <a:moveTo>
                  <a:pt x="366536" y="0"/>
                </a:moveTo>
                <a:cubicBezTo>
                  <a:pt x="326715" y="19664"/>
                  <a:pt x="286895" y="39329"/>
                  <a:pt x="248549" y="64893"/>
                </a:cubicBezTo>
                <a:cubicBezTo>
                  <a:pt x="210203" y="90457"/>
                  <a:pt x="167924" y="125853"/>
                  <a:pt x="136461" y="153383"/>
                </a:cubicBezTo>
                <a:cubicBezTo>
                  <a:pt x="104998" y="180913"/>
                  <a:pt x="81401" y="193696"/>
                  <a:pt x="59770" y="230075"/>
                </a:cubicBezTo>
                <a:cubicBezTo>
                  <a:pt x="38139" y="266454"/>
                  <a:pt x="16507" y="325448"/>
                  <a:pt x="6675" y="371659"/>
                </a:cubicBezTo>
                <a:cubicBezTo>
                  <a:pt x="-3157" y="417870"/>
                  <a:pt x="776" y="468015"/>
                  <a:pt x="776" y="507344"/>
                </a:cubicBezTo>
                <a:cubicBezTo>
                  <a:pt x="776" y="546673"/>
                  <a:pt x="3725" y="577153"/>
                  <a:pt x="6675" y="607633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1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5C9-09BD-E30A-1093-7C2A94F2C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44393"/>
            <a:ext cx="10515600" cy="1325563"/>
          </a:xfrm>
        </p:spPr>
        <p:txBody>
          <a:bodyPr/>
          <a:lstStyle/>
          <a:p>
            <a:r>
              <a:rPr lang="en-US" dirty="0"/>
              <a:t>Column = consumers of species x</a:t>
            </a:r>
          </a:p>
        </p:txBody>
      </p:sp>
      <p:pic>
        <p:nvPicPr>
          <p:cNvPr id="1025" name="Picture 1" descr="page10image50355104">
            <a:extLst>
              <a:ext uri="{FF2B5EF4-FFF2-40B4-BE49-F238E27FC236}">
                <a16:creationId xmlns:a16="http://schemas.microsoft.com/office/drawing/2014/main" id="{753DD338-BFA6-A4E6-1100-7CAE9BA0C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90" y="1484446"/>
            <a:ext cx="4507271" cy="43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F3FC7D-8254-54AD-E1B9-EC9BD9E42650}"/>
              </a:ext>
            </a:extLst>
          </p:cNvPr>
          <p:cNvCxnSpPr>
            <a:cxnSpLocks/>
          </p:cNvCxnSpPr>
          <p:nvPr/>
        </p:nvCxnSpPr>
        <p:spPr>
          <a:xfrm>
            <a:off x="5122605" y="3701845"/>
            <a:ext cx="1415845" cy="0"/>
          </a:xfrm>
          <a:prstGeom prst="straightConnector1">
            <a:avLst/>
          </a:prstGeom>
          <a:ln w="1270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3E02407-65B2-2906-D72F-5767A461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84294" y="1579721"/>
            <a:ext cx="5243781" cy="37985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4712F8F-9FB2-1CF5-00F4-36EF340EE059}"/>
              </a:ext>
            </a:extLst>
          </p:cNvPr>
          <p:cNvSpPr/>
          <p:nvPr/>
        </p:nvSpPr>
        <p:spPr>
          <a:xfrm rot="5400000">
            <a:off x="8106743" y="3326049"/>
            <a:ext cx="3788811" cy="315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45397-C228-0B8D-0035-EEC0F0CB4568}"/>
              </a:ext>
            </a:extLst>
          </p:cNvPr>
          <p:cNvSpPr txBox="1"/>
          <p:nvPr/>
        </p:nvSpPr>
        <p:spPr>
          <a:xfrm>
            <a:off x="8120277" y="5678948"/>
            <a:ext cx="2672642" cy="830997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1600" dirty="0"/>
              <a:t>COLUMNS, CONSUMERS BOTH START WITH THE LETTER C </a:t>
            </a:r>
            <a:r>
              <a:rPr lang="en-US" sz="1600" dirty="0">
                <a:sym typeface="Wingdings" pitchFamily="2" charset="2"/>
              </a:rPr>
              <a:t> 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0C9A9E-BA7A-8D1B-5509-AC7A3B1AB964}"/>
              </a:ext>
            </a:extLst>
          </p:cNvPr>
          <p:cNvSpPr/>
          <p:nvPr/>
        </p:nvSpPr>
        <p:spPr>
          <a:xfrm rot="5400000">
            <a:off x="9886109" y="3659053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C6D394-8BB5-9192-9299-04330F0F02BB}"/>
              </a:ext>
            </a:extLst>
          </p:cNvPr>
          <p:cNvSpPr/>
          <p:nvPr/>
        </p:nvSpPr>
        <p:spPr>
          <a:xfrm rot="5400000">
            <a:off x="9886108" y="4138760"/>
            <a:ext cx="230077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6399C-6FCD-6DF4-BF61-31B7E7B6F23F}"/>
              </a:ext>
            </a:extLst>
          </p:cNvPr>
          <p:cNvSpPr/>
          <p:nvPr/>
        </p:nvSpPr>
        <p:spPr>
          <a:xfrm rot="5400000">
            <a:off x="9863534" y="5082846"/>
            <a:ext cx="275223" cy="315666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26543D-CE99-892F-0D90-2A304A9CC576}"/>
              </a:ext>
            </a:extLst>
          </p:cNvPr>
          <p:cNvSpPr/>
          <p:nvPr/>
        </p:nvSpPr>
        <p:spPr>
          <a:xfrm rot="5400000">
            <a:off x="6980719" y="341151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299C49-D8B3-B971-5DFB-100399CC7011}"/>
              </a:ext>
            </a:extLst>
          </p:cNvPr>
          <p:cNvSpPr/>
          <p:nvPr/>
        </p:nvSpPr>
        <p:spPr>
          <a:xfrm rot="5400000">
            <a:off x="6980718" y="3891225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9AED9F-997D-AFD0-37DD-7F06B5C42FBD}"/>
              </a:ext>
            </a:extLst>
          </p:cNvPr>
          <p:cNvSpPr/>
          <p:nvPr/>
        </p:nvSpPr>
        <p:spPr>
          <a:xfrm rot="5400000">
            <a:off x="6980716" y="4812738"/>
            <a:ext cx="230077" cy="822931"/>
          </a:xfrm>
          <a:prstGeom prst="rect">
            <a:avLst/>
          </a:prstGeom>
          <a:solidFill>
            <a:srgbClr val="FFFF00">
              <a:alpha val="5098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84E9926-1D57-8F30-6FCE-435F008012C3}"/>
              </a:ext>
            </a:extLst>
          </p:cNvPr>
          <p:cNvSpPr/>
          <p:nvPr/>
        </p:nvSpPr>
        <p:spPr>
          <a:xfrm>
            <a:off x="3139572" y="2663182"/>
            <a:ext cx="487639" cy="4876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F24E851-EEEA-171E-DA12-434C9D0F2CEB}"/>
              </a:ext>
            </a:extLst>
          </p:cNvPr>
          <p:cNvSpPr/>
          <p:nvPr/>
        </p:nvSpPr>
        <p:spPr>
          <a:xfrm>
            <a:off x="3451274" y="2569105"/>
            <a:ext cx="103163" cy="310083"/>
          </a:xfrm>
          <a:custGeom>
            <a:avLst/>
            <a:gdLst>
              <a:gd name="connsiteX0" fmla="*/ 0 w 103163"/>
              <a:gd name="connsiteY0" fmla="*/ 94378 h 281947"/>
              <a:gd name="connsiteX1" fmla="*/ 23446 w 103163"/>
              <a:gd name="connsiteY1" fmla="*/ 19350 h 281947"/>
              <a:gd name="connsiteX2" fmla="*/ 46892 w 103163"/>
              <a:gd name="connsiteY2" fmla="*/ 5283 h 281947"/>
              <a:gd name="connsiteX3" fmla="*/ 79717 w 103163"/>
              <a:gd name="connsiteY3" fmla="*/ 94378 h 281947"/>
              <a:gd name="connsiteX4" fmla="*/ 103163 w 103163"/>
              <a:gd name="connsiteY4" fmla="*/ 281947 h 2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63" h="281947">
                <a:moveTo>
                  <a:pt x="0" y="94378"/>
                </a:moveTo>
                <a:cubicBezTo>
                  <a:pt x="7815" y="64288"/>
                  <a:pt x="15631" y="34199"/>
                  <a:pt x="23446" y="19350"/>
                </a:cubicBezTo>
                <a:cubicBezTo>
                  <a:pt x="31261" y="4501"/>
                  <a:pt x="37514" y="-7222"/>
                  <a:pt x="46892" y="5283"/>
                </a:cubicBezTo>
                <a:cubicBezTo>
                  <a:pt x="56270" y="17788"/>
                  <a:pt x="70339" y="48267"/>
                  <a:pt x="79717" y="94378"/>
                </a:cubicBezTo>
                <a:cubicBezTo>
                  <a:pt x="89096" y="140489"/>
                  <a:pt x="96129" y="211218"/>
                  <a:pt x="103163" y="281947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4E50E475-4149-18AB-71D4-D99F5EE1C1B1}"/>
              </a:ext>
            </a:extLst>
          </p:cNvPr>
          <p:cNvSpPr/>
          <p:nvPr/>
        </p:nvSpPr>
        <p:spPr>
          <a:xfrm>
            <a:off x="3639902" y="2235857"/>
            <a:ext cx="277269" cy="601734"/>
          </a:xfrm>
          <a:custGeom>
            <a:avLst/>
            <a:gdLst>
              <a:gd name="connsiteX0" fmla="*/ 0 w 277269"/>
              <a:gd name="connsiteY0" fmla="*/ 601734 h 601734"/>
              <a:gd name="connsiteX1" fmla="*/ 106188 w 277269"/>
              <a:gd name="connsiteY1" fmla="*/ 530941 h 601734"/>
              <a:gd name="connsiteX2" fmla="*/ 188779 w 277269"/>
              <a:gd name="connsiteY2" fmla="*/ 389357 h 601734"/>
              <a:gd name="connsiteX3" fmla="*/ 241873 w 277269"/>
              <a:gd name="connsiteY3" fmla="*/ 230074 h 601734"/>
              <a:gd name="connsiteX4" fmla="*/ 277269 w 277269"/>
              <a:gd name="connsiteY4" fmla="*/ 0 h 60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269" h="601734">
                <a:moveTo>
                  <a:pt x="0" y="601734"/>
                </a:moveTo>
                <a:cubicBezTo>
                  <a:pt x="37362" y="584035"/>
                  <a:pt x="74725" y="566337"/>
                  <a:pt x="106188" y="530941"/>
                </a:cubicBezTo>
                <a:cubicBezTo>
                  <a:pt x="137651" y="495545"/>
                  <a:pt x="166165" y="439501"/>
                  <a:pt x="188779" y="389357"/>
                </a:cubicBezTo>
                <a:cubicBezTo>
                  <a:pt x="211393" y="339213"/>
                  <a:pt x="227125" y="294967"/>
                  <a:pt x="241873" y="230074"/>
                </a:cubicBezTo>
                <a:cubicBezTo>
                  <a:pt x="256621" y="165181"/>
                  <a:pt x="266945" y="82590"/>
                  <a:pt x="277269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2A5CAE-C0CD-43B0-BED5-8755F5DD13F6}"/>
              </a:ext>
            </a:extLst>
          </p:cNvPr>
          <p:cNvCxnSpPr>
            <a:cxnSpLocks/>
          </p:cNvCxnSpPr>
          <p:nvPr/>
        </p:nvCxnSpPr>
        <p:spPr>
          <a:xfrm flipH="1" flipV="1">
            <a:off x="2630658" y="1988234"/>
            <a:ext cx="609603" cy="717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016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292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224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111</Words>
  <Application>Microsoft Macintosh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 2013 - 2022</vt:lpstr>
      <vt:lpstr>Networks Introduction</vt:lpstr>
      <vt:lpstr>The networks we may be used to seeing… (graphical)</vt:lpstr>
      <vt:lpstr>Understanding graphical networks</vt:lpstr>
      <vt:lpstr>Conversion between Graphical and Matrix forms</vt:lpstr>
      <vt:lpstr>Each species, x, has a row and column</vt:lpstr>
      <vt:lpstr>Row = resources of species x</vt:lpstr>
      <vt:lpstr>Column = consumers of species x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Introduction</dc:title>
  <dc:creator>Simon, Sophia</dc:creator>
  <cp:lastModifiedBy>Simon, Sophia</cp:lastModifiedBy>
  <cp:revision>2</cp:revision>
  <dcterms:created xsi:type="dcterms:W3CDTF">2022-12-19T17:24:44Z</dcterms:created>
  <dcterms:modified xsi:type="dcterms:W3CDTF">2022-12-19T18:53:50Z</dcterms:modified>
</cp:coreProperties>
</file>

<file path=docProps/thumbnail.jpeg>
</file>